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Oswald Medium"/>
      <p:regular r:id="rId20"/>
      <p:bold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Medium-regular.fntdata"/><Relationship Id="rId22" Type="http://schemas.openxmlformats.org/officeDocument/2006/relationships/font" Target="fonts/Montserrat-regular.fntdata"/><Relationship Id="rId21" Type="http://schemas.openxmlformats.org/officeDocument/2006/relationships/font" Target="fonts/OswaldMedium-bold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8bc4cb1c59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38bc4cb1c59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8bc4cb1c59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38bc4cb1c5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8bc4cb1c59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8bc4cb1c59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8bc4cb1c59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8bc4cb1c59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8bc4cb1c5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8bc4cb1c5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8bc4cb1c59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8bc4cb1c5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8bc4cb1c59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8bc4cb1c59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jpg"/><Relationship Id="rId4" Type="http://schemas.openxmlformats.org/officeDocument/2006/relationships/image" Target="../media/image1.png"/><Relationship Id="rId5" Type="http://schemas.openxmlformats.org/officeDocument/2006/relationships/hyperlink" Target="https://brewmasters-quote-request.lovable.app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97100" y="1578400"/>
            <a:ext cx="54390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Identifying High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Quality Leads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15730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By: A.Partida</a:t>
            </a:r>
            <a:endParaRPr/>
          </a:p>
        </p:txBody>
      </p:sp>
      <p:pic>
        <p:nvPicPr>
          <p:cNvPr id="230" name="Google Shape;230;p17" title="weddin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56050" y="1672800"/>
            <a:ext cx="1198600" cy="179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6"/>
          <p:cNvSpPr txBox="1"/>
          <p:nvPr>
            <p:ph type="title"/>
          </p:nvPr>
        </p:nvSpPr>
        <p:spPr>
          <a:xfrm>
            <a:off x="152400" y="244925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Workflow/Automation</a:t>
            </a:r>
            <a:endParaRPr/>
          </a:p>
        </p:txBody>
      </p:sp>
      <p:sp>
        <p:nvSpPr>
          <p:cNvPr id="313" name="Google Shape;313;p26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314" name="Google Shape;314;p26"/>
          <p:cNvSpPr txBox="1"/>
          <p:nvPr/>
        </p:nvSpPr>
        <p:spPr>
          <a:xfrm>
            <a:off x="4938875" y="1979100"/>
            <a:ext cx="35436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IF CONDITION IS FALSE, LOW BUDGET OR UNCLEAR LEADS APPEND IN A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MANUAL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REVIEW SHEET FOR CLIENT TO REVIEW AT THEIR CONVENIENCE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5" name="Google Shape;315;p26" title="Screenshot 2025-10-11 at 1.11.20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923" y="1026725"/>
            <a:ext cx="3555789" cy="18716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6" name="Google Shape;316;p26"/>
          <p:cNvCxnSpPr>
            <a:stCxn id="315" idx="2"/>
            <a:endCxn id="317" idx="0"/>
          </p:cNvCxnSpPr>
          <p:nvPr/>
        </p:nvCxnSpPr>
        <p:spPr>
          <a:xfrm>
            <a:off x="2500818" y="2898376"/>
            <a:ext cx="0" cy="41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18" name="Google Shape;318;p26" title="Screenshot 2025-10-11 at 6.36.15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2925" y="3364875"/>
            <a:ext cx="3555773" cy="7778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7"/>
          <p:cNvSpPr txBox="1"/>
          <p:nvPr>
            <p:ph type="title"/>
          </p:nvPr>
        </p:nvSpPr>
        <p:spPr>
          <a:xfrm>
            <a:off x="990550" y="933225"/>
            <a:ext cx="74733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100">
                <a:latin typeface="Arial"/>
                <a:ea typeface="Arial"/>
                <a:cs typeface="Arial"/>
                <a:sym typeface="Arial"/>
              </a:rPr>
              <a:t>What I learned:</a:t>
            </a:r>
            <a:endParaRPr b="1" sz="2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How to capture website form submissions in n8n using a webhook.</a:t>
            </a:r>
            <a:br>
              <a:rPr lang="en-GB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The importance of normalizing and mapping form fields with the Edit Fields node.</a:t>
            </a:r>
            <a:br>
              <a:rPr lang="en-GB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Using an AI classification node to score leads and returning structured JSON.</a:t>
            </a:r>
            <a:br>
              <a:rPr lang="en-GB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Writing a small JavaScript snippet to merge AI output with the original data.</a:t>
            </a:r>
            <a:br>
              <a:rPr lang="en-GB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Appending structured data to a Google Sheet and triggering notifications based on lead quality.</a:t>
            </a:r>
            <a:br>
              <a:rPr lang="en-GB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Navigating OAuth setup for Google APIs and understanding the difference between testing and production credentials.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7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8"/>
          <p:cNvSpPr txBox="1"/>
          <p:nvPr>
            <p:ph type="title"/>
          </p:nvPr>
        </p:nvSpPr>
        <p:spPr>
          <a:xfrm>
            <a:off x="990550" y="933225"/>
            <a:ext cx="74733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100">
                <a:latin typeface="Arial"/>
                <a:ea typeface="Arial"/>
                <a:cs typeface="Arial"/>
                <a:sym typeface="Arial"/>
              </a:rPr>
              <a:t>What was challenging:</a:t>
            </a:r>
            <a:endParaRPr b="1" sz="2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Identifying the correct node type when n8n changed the “Function” node to “Code”.</a:t>
            </a:r>
            <a:br>
              <a:rPr lang="en-GB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Parsing JSON returned by the AI node and referencing the right nodes in expressions.</a:t>
            </a:r>
            <a:br>
              <a:rPr lang="en-GB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Dealing with Google’s “Access blocked” error because the OAuth client wasn’t verified.</a:t>
            </a:r>
            <a:br>
              <a:rPr lang="en-GB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Setting up conditional logic to route hot leads immediately while retaining others for manual review.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8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9"/>
          <p:cNvSpPr txBox="1"/>
          <p:nvPr>
            <p:ph type="title"/>
          </p:nvPr>
        </p:nvSpPr>
        <p:spPr>
          <a:xfrm>
            <a:off x="990550" y="933225"/>
            <a:ext cx="74733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000">
                <a:latin typeface="Arial"/>
                <a:ea typeface="Arial"/>
                <a:cs typeface="Arial"/>
                <a:sym typeface="Arial"/>
              </a:rPr>
              <a:t>How to improve for the next automation:</a:t>
            </a:r>
            <a:endParaRPr b="1" sz="20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Plan the data schema and field mappings before building the flow.</a:t>
            </a:r>
            <a:br>
              <a:rPr lang="en-GB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Check Google integrations before building automation to avoid OAuth verification hurdles.</a:t>
            </a:r>
            <a:br>
              <a:rPr lang="en-GB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Better understand functions for parsing and classification to simplify future workflows.</a:t>
            </a:r>
            <a:br>
              <a:rPr lang="en-GB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Store API keys and secrets in environment variables to make the workflow more secure and portable.</a:t>
            </a:r>
            <a:br>
              <a:rPr lang="en-GB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Independently explore new n8n features, such as more advanced conditional nodes or native AI integrations, to reduce wasting time during work.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29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0"/>
          <p:cNvSpPr txBox="1"/>
          <p:nvPr>
            <p:ph type="title"/>
          </p:nvPr>
        </p:nvSpPr>
        <p:spPr>
          <a:xfrm>
            <a:off x="1100750" y="923900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342" name="Google Shape;342;p30"/>
          <p:cNvSpPr txBox="1"/>
          <p:nvPr/>
        </p:nvSpPr>
        <p:spPr>
          <a:xfrm>
            <a:off x="1811675" y="1779000"/>
            <a:ext cx="5357400" cy="15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 would like to thank the entire TripleTen administration, tech support, and tutors (Steve, Rodrigo, Ran, Leonardo) for their endless support and encouragement.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 am excited to continue my journey forward with AI Automation.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-Annette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1052550" y="835000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/>
              <a:t>Introduction</a:t>
            </a:r>
            <a:r>
              <a:rPr lang="en-GB" sz="2500"/>
              <a:t> </a:t>
            </a:r>
            <a:endParaRPr sz="2500"/>
          </a:p>
        </p:txBody>
      </p:sp>
      <p:sp>
        <p:nvSpPr>
          <p:cNvPr id="236" name="Google Shape;236;p18"/>
          <p:cNvSpPr txBox="1"/>
          <p:nvPr/>
        </p:nvSpPr>
        <p:spPr>
          <a:xfrm>
            <a:off x="1097550" y="1590475"/>
            <a:ext cx="5422500" cy="26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900">
                <a:solidFill>
                  <a:schemeClr val="lt1"/>
                </a:solidFill>
              </a:rPr>
              <a:t>BrewMasters Coffee Catering</a:t>
            </a:r>
            <a:r>
              <a:rPr lang="en-GB" sz="1900">
                <a:solidFill>
                  <a:schemeClr val="lt1"/>
                </a:solidFill>
              </a:rPr>
              <a:t> provides gourmet coffee bars for events.</a:t>
            </a:r>
            <a:endParaRPr sz="19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</a:rPr>
              <a:t>As bookings increase, manual lead sorting has slowed responses.</a:t>
            </a:r>
            <a:endParaRPr sz="19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</a:rPr>
              <a:t>High-value clients face delays while low-value inquiries clog the workflow, causing missed opportunities and team frustration.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7500" y="7650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Identified Problems</a:t>
            </a:r>
            <a:endParaRPr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1297500" y="1679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Manual lead reviews consume hours each week.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Sales staff copy form data into spreadsheets.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“Hot” leads (corporate, repeat, premium) are missed or delayed.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Low-budget or unclear leads overwhelm the system.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204500" y="8295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Solution Overview</a:t>
            </a:r>
            <a:endParaRPr/>
          </a:p>
        </p:txBody>
      </p:sp>
      <p:sp>
        <p:nvSpPr>
          <p:cNvPr id="248" name="Google Shape;248;p20"/>
          <p:cNvSpPr txBox="1"/>
          <p:nvPr/>
        </p:nvSpPr>
        <p:spPr>
          <a:xfrm>
            <a:off x="1181700" y="1655600"/>
            <a:ext cx="6780600" cy="24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 sz="1300">
                <a:solidFill>
                  <a:schemeClr val="lt1"/>
                </a:solidFill>
              </a:rPr>
              <a:t>Automation connects BrewMasters’ form to </a:t>
            </a:r>
            <a:r>
              <a:rPr b="1" lang="en-GB" sz="1300">
                <a:solidFill>
                  <a:schemeClr val="lt1"/>
                </a:solidFill>
              </a:rPr>
              <a:t>n8n</a:t>
            </a:r>
            <a:r>
              <a:rPr lang="en-GB" sz="1300">
                <a:solidFill>
                  <a:schemeClr val="lt1"/>
                </a:solidFill>
              </a:rPr>
              <a:t>.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 sz="1300">
                <a:solidFill>
                  <a:schemeClr val="lt1"/>
                </a:solidFill>
              </a:rPr>
              <a:t>AI scores each lead and updates Google Sheets automatically.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 sz="1300">
                <a:solidFill>
                  <a:schemeClr val="lt1"/>
                </a:solidFill>
              </a:rPr>
              <a:t>High-value leads trigger instant Gmail alerts for faster follow-up.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 sz="1300">
                <a:solidFill>
                  <a:schemeClr val="lt1"/>
                </a:solidFill>
              </a:rPr>
              <a:t>Manual review handles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ow-budget or unclear leads</a:t>
            </a:r>
            <a:r>
              <a:rPr lang="en-GB" sz="1300">
                <a:solidFill>
                  <a:schemeClr val="lt1"/>
                </a:solidFill>
              </a:rPr>
              <a:t>.</a:t>
            </a:r>
            <a:endParaRPr sz="1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rPr b="1" lang="en-GB" sz="3100">
                <a:solidFill>
                  <a:schemeClr val="lt1"/>
                </a:solidFill>
              </a:rPr>
              <a:t>→ </a:t>
            </a:r>
            <a:r>
              <a:rPr lang="en-GB" sz="170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Result: faster responses, efficient prioritization, and scalable growth.</a:t>
            </a:r>
            <a:endParaRPr sz="1700"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type="title"/>
          </p:nvPr>
        </p:nvSpPr>
        <p:spPr>
          <a:xfrm>
            <a:off x="1371900" y="3379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Automation Diagram</a:t>
            </a:r>
            <a:endParaRPr/>
          </a:p>
        </p:txBody>
      </p:sp>
      <p:sp>
        <p:nvSpPr>
          <p:cNvPr id="254" name="Google Shape;254;p21"/>
          <p:cNvSpPr txBox="1"/>
          <p:nvPr>
            <p:ph idx="1" type="body"/>
          </p:nvPr>
        </p:nvSpPr>
        <p:spPr>
          <a:xfrm>
            <a:off x="5139350" y="1019000"/>
            <a:ext cx="42267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→ </a:t>
            </a:r>
            <a:r>
              <a:rPr b="1"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Start</a:t>
            </a:r>
            <a:r>
              <a:rPr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→ start process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→ </a:t>
            </a:r>
            <a:r>
              <a:rPr b="1"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Form Submission</a:t>
            </a:r>
            <a:r>
              <a:rPr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→ capture lead data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→ </a:t>
            </a:r>
            <a:r>
              <a:rPr b="1"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Webhook Trigger</a:t>
            </a:r>
            <a:r>
              <a:rPr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→ send to workflow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→ </a:t>
            </a:r>
            <a:r>
              <a:rPr b="1"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Lead Scoring</a:t>
            </a:r>
            <a:r>
              <a:rPr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→ AI LLM assign value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→ </a:t>
            </a:r>
            <a:r>
              <a:rPr b="1"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Parse Results</a:t>
            </a:r>
            <a:r>
              <a:rPr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→ extract fields/change code language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→ </a:t>
            </a:r>
            <a:r>
              <a:rPr b="1"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Add to Sheets/CRM</a:t>
            </a:r>
            <a:r>
              <a:rPr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→ store lead info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→ </a:t>
            </a:r>
            <a:r>
              <a:rPr b="1"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Check Confidence</a:t>
            </a:r>
            <a:r>
              <a:rPr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→ evaluate score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  → Low → </a:t>
            </a:r>
            <a:r>
              <a:rPr b="1"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Log &amp; Handle Error</a:t>
            </a:r>
            <a:endParaRPr b="1"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  → High → </a:t>
            </a:r>
            <a:r>
              <a:rPr b="1"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Notify in Gmail</a:t>
            </a:r>
            <a:endParaRPr b="1"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→ </a:t>
            </a:r>
            <a:r>
              <a:rPr b="1"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Finish</a:t>
            </a:r>
            <a:r>
              <a:rPr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→ end process</a:t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5" name="Google Shape;255;p21" title="Screenshot 2025-10-10 at 5.19.42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7275" y="930100"/>
            <a:ext cx="2864725" cy="3813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2"/>
          <p:cNvSpPr txBox="1"/>
          <p:nvPr>
            <p:ph type="title"/>
          </p:nvPr>
        </p:nvSpPr>
        <p:spPr>
          <a:xfrm>
            <a:off x="609225" y="263525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Workflow/Automation</a:t>
            </a:r>
            <a:endParaRPr/>
          </a:p>
        </p:txBody>
      </p:sp>
      <p:sp>
        <p:nvSpPr>
          <p:cNvPr id="261" name="Google Shape;261;p2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262" name="Google Shape;262;p22" title="SCR-20251010-qysj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9225" y="1073200"/>
            <a:ext cx="2574490" cy="361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2" title="Screenshot 2025-10-11 at 12.34.39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250" y="1961900"/>
            <a:ext cx="4985375" cy="13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2"/>
          <p:cNvSpPr txBox="1"/>
          <p:nvPr/>
        </p:nvSpPr>
        <p:spPr>
          <a:xfrm>
            <a:off x="1227750" y="1553275"/>
            <a:ext cx="5357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COMPLETE WORKFLOW IN N8N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5" name="Google Shape;265;p22"/>
          <p:cNvSpPr txBox="1"/>
          <p:nvPr/>
        </p:nvSpPr>
        <p:spPr>
          <a:xfrm>
            <a:off x="5509225" y="550000"/>
            <a:ext cx="3125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LANDING PAGE </a:t>
            </a: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TO COLLECT FIELDS AND TRIGGER WEBHOOK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3"/>
          <p:cNvSpPr txBox="1"/>
          <p:nvPr>
            <p:ph type="title"/>
          </p:nvPr>
        </p:nvSpPr>
        <p:spPr>
          <a:xfrm>
            <a:off x="310525" y="263525"/>
            <a:ext cx="73350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CONFIGURATIONS- IN/OUTPUTS</a:t>
            </a:r>
            <a:endParaRPr/>
          </a:p>
        </p:txBody>
      </p:sp>
      <p:sp>
        <p:nvSpPr>
          <p:cNvPr id="271" name="Google Shape;271;p23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272" name="Google Shape;272;p23" title="Screenshot 2025-10-11 at 11.51.38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525" y="1044050"/>
            <a:ext cx="3261102" cy="1812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3" title="Screenshot 2025-10-11 at 11.51.50 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5325" y="1044050"/>
            <a:ext cx="3261102" cy="1751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23" title="Screenshot 2025-10-11 at 11.52.11 A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0525" y="2971300"/>
            <a:ext cx="3261102" cy="16990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3" title="Screenshot 2025-10-11 at 11.52.22 A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95325" y="2971300"/>
            <a:ext cx="3261102" cy="1748384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23"/>
          <p:cNvSpPr txBox="1"/>
          <p:nvPr/>
        </p:nvSpPr>
        <p:spPr>
          <a:xfrm>
            <a:off x="3636725" y="1171925"/>
            <a:ext cx="5357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WEBHOOK NODE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7" name="Google Shape;277;p23"/>
          <p:cNvSpPr txBox="1"/>
          <p:nvPr/>
        </p:nvSpPr>
        <p:spPr>
          <a:xfrm>
            <a:off x="3673925" y="2018325"/>
            <a:ext cx="5283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EDIT FIELD NODE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8" name="Google Shape;278;p23"/>
          <p:cNvSpPr txBox="1"/>
          <p:nvPr/>
        </p:nvSpPr>
        <p:spPr>
          <a:xfrm>
            <a:off x="3711125" y="3199575"/>
            <a:ext cx="5357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AI GEN NODE</a:t>
            </a:r>
            <a:endParaRPr sz="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9" name="Google Shape;279;p23"/>
          <p:cNvSpPr txBox="1"/>
          <p:nvPr/>
        </p:nvSpPr>
        <p:spPr>
          <a:xfrm>
            <a:off x="3711125" y="3926625"/>
            <a:ext cx="5357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CODE NODE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80" name="Google Shape;280;p23"/>
          <p:cNvCxnSpPr/>
          <p:nvPr/>
        </p:nvCxnSpPr>
        <p:spPr>
          <a:xfrm rot="10800000">
            <a:off x="3819925" y="1571875"/>
            <a:ext cx="316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1" name="Google Shape;281;p23"/>
          <p:cNvCxnSpPr/>
          <p:nvPr/>
        </p:nvCxnSpPr>
        <p:spPr>
          <a:xfrm rot="10800000">
            <a:off x="3819925" y="3612400"/>
            <a:ext cx="316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2" name="Google Shape;282;p23"/>
          <p:cNvCxnSpPr/>
          <p:nvPr/>
        </p:nvCxnSpPr>
        <p:spPr>
          <a:xfrm>
            <a:off x="4136125" y="2393675"/>
            <a:ext cx="29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3" name="Google Shape;283;p23"/>
          <p:cNvCxnSpPr/>
          <p:nvPr/>
        </p:nvCxnSpPr>
        <p:spPr>
          <a:xfrm>
            <a:off x="4084675" y="4328575"/>
            <a:ext cx="29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4"/>
          <p:cNvSpPr txBox="1"/>
          <p:nvPr>
            <p:ph type="title"/>
          </p:nvPr>
        </p:nvSpPr>
        <p:spPr>
          <a:xfrm>
            <a:off x="609225" y="263525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Workflow/Automation</a:t>
            </a:r>
            <a:endParaRPr/>
          </a:p>
        </p:txBody>
      </p:sp>
      <p:sp>
        <p:nvSpPr>
          <p:cNvPr id="289" name="Google Shape;289;p24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290" name="Google Shape;290;p24" title="Screenshot 2025-10-11 at 11.38.58 AM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200" y="811500"/>
            <a:ext cx="3409925" cy="1866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24" title="Screenshot 2025-10-11 at 11.53.57 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8200" y="2905275"/>
            <a:ext cx="3409925" cy="1821505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4"/>
          <p:cNvSpPr txBox="1"/>
          <p:nvPr/>
        </p:nvSpPr>
        <p:spPr>
          <a:xfrm>
            <a:off x="3664625" y="1144025"/>
            <a:ext cx="535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GOOGLE SHEET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NODE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3" name="Google Shape;293;p24"/>
          <p:cNvSpPr txBox="1"/>
          <p:nvPr/>
        </p:nvSpPr>
        <p:spPr>
          <a:xfrm>
            <a:off x="3786600" y="3600475"/>
            <a:ext cx="5357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IF NODE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4" name="Google Shape;294;p24"/>
          <p:cNvSpPr txBox="1"/>
          <p:nvPr/>
        </p:nvSpPr>
        <p:spPr>
          <a:xfrm>
            <a:off x="5085175" y="3112525"/>
            <a:ext cx="4325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(ALL CLIENTS GET LOGGED IN GOOGLE SHEETS HERE)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95" name="Google Shape;295;p24"/>
          <p:cNvCxnSpPr/>
          <p:nvPr/>
        </p:nvCxnSpPr>
        <p:spPr>
          <a:xfrm rot="10800000">
            <a:off x="3786600" y="1683500"/>
            <a:ext cx="316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6" name="Google Shape;296;p24"/>
          <p:cNvCxnSpPr/>
          <p:nvPr/>
        </p:nvCxnSpPr>
        <p:spPr>
          <a:xfrm rot="10800000">
            <a:off x="3786600" y="4030950"/>
            <a:ext cx="316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97" name="Google Shape;297;p24" title="Screenshot 2025-10-11 at 6.31.31 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51925" y="1683500"/>
            <a:ext cx="3487326" cy="135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5"/>
          <p:cNvSpPr txBox="1"/>
          <p:nvPr>
            <p:ph type="title"/>
          </p:nvPr>
        </p:nvSpPr>
        <p:spPr>
          <a:xfrm>
            <a:off x="152400" y="244925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Workflow/Automation</a:t>
            </a:r>
            <a:endParaRPr/>
          </a:p>
        </p:txBody>
      </p:sp>
      <p:sp>
        <p:nvSpPr>
          <p:cNvPr id="303" name="Google Shape;303;p25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304" name="Google Shape;304;p25"/>
          <p:cNvSpPr txBox="1"/>
          <p:nvPr/>
        </p:nvSpPr>
        <p:spPr>
          <a:xfrm>
            <a:off x="4771450" y="2371300"/>
            <a:ext cx="35436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IF CONDITION IS TRUE, CLIENT RECEIVES HIGH VALUE CUSTOMER ALERT IN GMAIL IMMEDIATELY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5" name="Google Shape;305;p25" title="Screenshot 2025-10-11 at 11.54.15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413" y="923675"/>
            <a:ext cx="3376799" cy="1866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25" title="Screenshot 2025-10-11 at 11.54.27 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425" y="3193625"/>
            <a:ext cx="3376774" cy="165902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7" name="Google Shape;307;p25"/>
          <p:cNvCxnSpPr>
            <a:stCxn id="305" idx="2"/>
            <a:endCxn id="306" idx="0"/>
          </p:cNvCxnSpPr>
          <p:nvPr/>
        </p:nvCxnSpPr>
        <p:spPr>
          <a:xfrm>
            <a:off x="2500812" y="2790151"/>
            <a:ext cx="0" cy="40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